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27" r:id="rId1"/>
  </p:sldMasterIdLst>
  <p:notesMasterIdLst>
    <p:notesMasterId r:id="rId14"/>
  </p:notesMasterIdLst>
  <p:handoutMasterIdLst>
    <p:handoutMasterId r:id="rId15"/>
  </p:handoutMasterIdLst>
  <p:sldIdLst>
    <p:sldId id="258" r:id="rId2"/>
    <p:sldId id="346" r:id="rId3"/>
    <p:sldId id="348" r:id="rId4"/>
    <p:sldId id="277" r:id="rId5"/>
    <p:sldId id="355" r:id="rId6"/>
    <p:sldId id="356" r:id="rId7"/>
    <p:sldId id="357" r:id="rId8"/>
    <p:sldId id="388" r:id="rId9"/>
    <p:sldId id="389" r:id="rId10"/>
    <p:sldId id="387" r:id="rId11"/>
    <p:sldId id="390" r:id="rId12"/>
    <p:sldId id="391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7107" autoAdjust="0"/>
  </p:normalViewPr>
  <p:slideViewPr>
    <p:cSldViewPr>
      <p:cViewPr varScale="1">
        <p:scale>
          <a:sx n="35" d="100"/>
          <a:sy n="35" d="100"/>
        </p:scale>
        <p:origin x="91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53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D095A-864B-48C5-9158-EB09FA430D91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23178-7A5A-4897-8D86-1916E7AAA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6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97E317-B06E-4AD3-895D-D8AC7AAFC3F7}" type="datetimeFigureOut">
              <a:rPr lang="en-US"/>
              <a:pPr>
                <a:defRPr/>
              </a:pPr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2C910-3BF1-487E-AA8E-21E821E4D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617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837401-5E9D-4BB4-8357-A040FDB285B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around room, Name,</a:t>
            </a:r>
            <a:r>
              <a:rPr lang="en-US" baseline="0" dirty="0"/>
              <a:t> agency,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2C910-3BF1-487E-AA8E-21E821E4DC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35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4F4EB0-EBEE-4D28-803D-D44A71B0BFC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A89CB-C6FF-458C-B31D-3271CFE51C6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AA1E-61DF-4A9E-A824-A3A712796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69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4CCA2-EBBC-4B8E-9805-10E68E9868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3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417B8-F6B6-4B38-840B-42F69C3DC4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1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3BABE-BB81-479B-AABE-CDDFA062F4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8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09BCD-650B-463F-96DD-EA2621D900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8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D800F-0C1B-4F51-80E0-520AAB7B14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1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4BA09-5BDE-4B82-BB8D-2D452F0B8E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630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F7449-64A8-4309-BF7A-1A1FB2AA6E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5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BE4E1-6435-4AD9-8EAA-E8070F990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34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24AE-164A-4B1D-9DBC-F4A050CFB3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80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/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CD36A-8E05-4D94-8C1A-B3FA29D4EA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9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California GPAC – February 24, 2011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52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FB4542-BE72-403A-9838-F3EC93CF99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8" r:id="rId1"/>
    <p:sldLayoutId id="2147484619" r:id="rId2"/>
    <p:sldLayoutId id="2147484620" r:id="rId3"/>
    <p:sldLayoutId id="2147484621" r:id="rId4"/>
    <p:sldLayoutId id="2147484622" r:id="rId5"/>
    <p:sldLayoutId id="2147484623" r:id="rId6"/>
    <p:sldLayoutId id="2147484624" r:id="rId7"/>
    <p:sldLayoutId id="2147484625" r:id="rId8"/>
    <p:sldLayoutId id="2147484626" r:id="rId9"/>
    <p:sldLayoutId id="2147484627" r:id="rId10"/>
    <p:sldLayoutId id="21474846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828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/>
              <a:t>State Incentive Grant (SPF SIG)</a:t>
            </a:r>
            <a:br>
              <a:rPr lang="en-US" sz="3600" b="1" dirty="0"/>
            </a:br>
            <a:r>
              <a:rPr lang="en-US" sz="3600" b="1" dirty="0"/>
              <a:t>City of Redlands</a:t>
            </a:r>
            <a:br>
              <a:rPr lang="en-US" sz="3600" b="1" dirty="0"/>
            </a:br>
            <a:r>
              <a:rPr lang="en-US" sz="3600" b="1" dirty="0"/>
              <a:t>2</a:t>
            </a:r>
            <a:r>
              <a:rPr lang="en-US" sz="3600" b="1" baseline="30000" dirty="0"/>
              <a:t>nd</a:t>
            </a:r>
            <a:r>
              <a:rPr lang="en-US" sz="3600" b="1" dirty="0"/>
              <a:t> Planning Meeting</a:t>
            </a:r>
            <a:endParaRPr 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January 22, 2013</a:t>
            </a:r>
          </a:p>
          <a:p>
            <a:endParaRPr lang="en-US" sz="2400" dirty="0"/>
          </a:p>
          <a:p>
            <a:r>
              <a:rPr lang="en-US" sz="2400" dirty="0"/>
              <a:t>Rick McGaffigan, MSW - PRC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9B97D3-41E5-4576-B597-5AE2998B90B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en-US" dirty="0"/>
              <a:t>Action Plan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pPr>
              <a:defRPr/>
            </a:pPr>
            <a:r>
              <a:rPr lang="en-US" dirty="0"/>
              <a:t>Targeting times:</a:t>
            </a:r>
            <a:endParaRPr lang="en-US" sz="2800" dirty="0"/>
          </a:p>
          <a:p>
            <a:pPr>
              <a:defRPr/>
            </a:pPr>
            <a:r>
              <a:rPr lang="en-US" dirty="0"/>
              <a:t>Targeting places:  </a:t>
            </a:r>
          </a:p>
          <a:p>
            <a:pPr>
              <a:defRPr/>
            </a:pPr>
            <a:r>
              <a:rPr lang="en-US" dirty="0"/>
              <a:t>Focus of intervention:</a:t>
            </a:r>
            <a:endParaRPr lang="en-US" sz="2800" dirty="0"/>
          </a:p>
          <a:p>
            <a:pPr>
              <a:defRPr/>
            </a:pPr>
            <a:r>
              <a:rPr lang="en-US" dirty="0"/>
              <a:t>Data needed to </a:t>
            </a:r>
            <a:r>
              <a:rPr lang="en-US" sz="2800" dirty="0"/>
              <a:t>mobilize support:</a:t>
            </a:r>
          </a:p>
          <a:p>
            <a:pPr>
              <a:defRPr/>
            </a:pPr>
            <a:r>
              <a:rPr lang="en-US" dirty="0"/>
              <a:t>Using logic models for EBP:</a:t>
            </a:r>
            <a:endParaRPr lang="en-US" sz="2800" dirty="0"/>
          </a:p>
          <a:p>
            <a:pPr>
              <a:defRPr/>
            </a:pPr>
            <a:r>
              <a:rPr lang="en-US" dirty="0"/>
              <a:t>Tied to continuous monitoring and improvement:</a:t>
            </a:r>
          </a:p>
        </p:txBody>
      </p:sp>
    </p:spTree>
    <p:extLst>
      <p:ext uri="{BB962C8B-B14F-4D97-AF65-F5344CB8AC3E}">
        <p14:creationId xmlns:p14="http://schemas.microsoft.com/office/powerpoint/2010/main" val="245751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206543"/>
              </p:ext>
            </p:extLst>
          </p:nvPr>
        </p:nvGraphicFramePr>
        <p:xfrm>
          <a:off x="457200" y="304797"/>
          <a:ext cx="8229599" cy="5854291"/>
        </p:xfrm>
        <a:graphic>
          <a:graphicData uri="http://schemas.openxmlformats.org/drawingml/2006/table">
            <a:tbl>
              <a:tblPr firstRow="1" firstCol="1" bandRow="1"/>
              <a:tblGrid>
                <a:gridCol w="1645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6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9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096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Social Availability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Policies:  Social Host Ordinance (passed)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Second Response Ordinance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8757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Private Parties (High School)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7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Component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Focus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Lead Person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Team Members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Intervention Calendar Planning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Enforcement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23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Nuisance party patrols (resources)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Private party host/parents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Target graduation time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Spring – Prom and graduation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23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DUI enforcement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Roadside checkpoints OTS – 23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Saturation patrols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23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Social Host Ordinance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Roll out ordinance to community 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Visibility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206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Audience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PD – high schools (students and parents)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Community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564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Message development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Media campaign by IPS to promote SHO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POLD (data)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8206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Placement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Electronic media to HS students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82062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Timely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Align with enforcement for deterrent effect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7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7737" marR="477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91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8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Introductions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E3BABE-BB81-479B-AABE-CDDFA062F46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3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the 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/>
              <a:t>Review of Logic Models</a:t>
            </a:r>
          </a:p>
          <a:p>
            <a:r>
              <a:rPr lang="en-US" dirty="0"/>
              <a:t>Overview of </a:t>
            </a:r>
            <a:r>
              <a:rPr lang="en-US" dirty="0" err="1"/>
              <a:t>DoView</a:t>
            </a:r>
            <a:endParaRPr lang="en-US" dirty="0"/>
          </a:p>
          <a:p>
            <a:pPr lvl="1"/>
            <a:r>
              <a:rPr lang="en-US" dirty="0"/>
              <a:t>Underage Drinking Model</a:t>
            </a:r>
          </a:p>
          <a:p>
            <a:pPr lvl="1"/>
            <a:r>
              <a:rPr lang="en-US" dirty="0"/>
              <a:t>Alcohol-related Crashes Model</a:t>
            </a:r>
          </a:p>
          <a:p>
            <a:r>
              <a:rPr lang="en-US" dirty="0"/>
              <a:t>Intervention Component Planning </a:t>
            </a:r>
          </a:p>
          <a:p>
            <a:pPr lvl="1"/>
            <a:r>
              <a:rPr lang="en-US" dirty="0"/>
              <a:t>Enforcement</a:t>
            </a:r>
          </a:p>
          <a:p>
            <a:pPr lvl="1"/>
            <a:r>
              <a:rPr lang="en-US" dirty="0"/>
              <a:t>Visibility</a:t>
            </a:r>
          </a:p>
          <a:p>
            <a:pPr lvl="1"/>
            <a:r>
              <a:rPr lang="en-US" dirty="0"/>
              <a:t>Calendar planning 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E3BABE-BB81-479B-AABE-CDDFA062F46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23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8"/>
          <p:cNvSpPr txBox="1">
            <a:spLocks noChangeArrowheads="1"/>
          </p:cNvSpPr>
          <p:nvPr/>
        </p:nvSpPr>
        <p:spPr bwMode="auto">
          <a:xfrm>
            <a:off x="2971800" y="1447800"/>
            <a:ext cx="1143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Retail Availability of Alcohol to Youth</a:t>
            </a:r>
            <a:endParaRPr lang="en-US" b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03" name="Text Box 37"/>
          <p:cNvSpPr txBox="1">
            <a:spLocks noChangeArrowheads="1"/>
          </p:cNvSpPr>
          <p:nvPr/>
        </p:nvSpPr>
        <p:spPr bwMode="auto">
          <a:xfrm>
            <a:off x="533400" y="1371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Visible Enforcement</a:t>
            </a:r>
            <a:endParaRPr lang="en-US" b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04" name="Line 36"/>
          <p:cNvSpPr>
            <a:spLocks noChangeShapeType="1"/>
          </p:cNvSpPr>
          <p:nvPr/>
        </p:nvSpPr>
        <p:spPr bwMode="auto">
          <a:xfrm>
            <a:off x="1447800" y="1752600"/>
            <a:ext cx="609600" cy="5032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35"/>
          <p:cNvSpPr>
            <a:spLocks noChangeShapeType="1"/>
          </p:cNvSpPr>
          <p:nvPr/>
        </p:nvSpPr>
        <p:spPr bwMode="auto">
          <a:xfrm>
            <a:off x="1219200" y="1752600"/>
            <a:ext cx="8382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Text Box 34"/>
          <p:cNvSpPr txBox="1">
            <a:spLocks noChangeArrowheads="1"/>
          </p:cNvSpPr>
          <p:nvPr/>
        </p:nvSpPr>
        <p:spPr bwMode="auto">
          <a:xfrm>
            <a:off x="457200" y="2743200"/>
            <a:ext cx="990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Underage Drinking Laws</a:t>
            </a:r>
            <a:endParaRPr lang="en-US" b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07" name="Line 33"/>
          <p:cNvSpPr>
            <a:spLocks noChangeShapeType="1"/>
          </p:cNvSpPr>
          <p:nvPr/>
        </p:nvSpPr>
        <p:spPr bwMode="auto">
          <a:xfrm flipV="1">
            <a:off x="914400" y="1752600"/>
            <a:ext cx="2209800" cy="990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32"/>
          <p:cNvSpPr txBox="1">
            <a:spLocks noChangeArrowheads="1"/>
          </p:cNvSpPr>
          <p:nvPr/>
        </p:nvSpPr>
        <p:spPr bwMode="auto">
          <a:xfrm>
            <a:off x="6705600" y="1600200"/>
            <a:ext cx="2438400" cy="10144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b="1" i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Alcohol-Related Problems</a:t>
            </a:r>
          </a:p>
          <a:p>
            <a:pPr algn="ctr" eaLnBrk="1" hangingPunct="1"/>
            <a:r>
              <a:rPr lang="en-US" sz="1200" b="1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(Traffic crashes, Injuries,</a:t>
            </a:r>
          </a:p>
          <a:p>
            <a:pPr algn="ctr" eaLnBrk="1" hangingPunct="1"/>
            <a:r>
              <a:rPr lang="en-US" sz="1200" b="1" i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School performance. Unsafe sex, Violence, etc.)</a:t>
            </a:r>
          </a:p>
          <a:p>
            <a:endParaRPr lang="en-US" sz="1200" b="1" i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09" name="Line 31"/>
          <p:cNvSpPr>
            <a:spLocks noChangeShapeType="1"/>
          </p:cNvSpPr>
          <p:nvPr/>
        </p:nvSpPr>
        <p:spPr bwMode="auto">
          <a:xfrm flipV="1">
            <a:off x="7696200" y="2514600"/>
            <a:ext cx="1524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6781800" y="3048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imes New Roman" pitchFamily="18" charset="0"/>
                <a:cs typeface="Arial" charset="0"/>
              </a:rPr>
              <a:t>Underage Drinking</a:t>
            </a:r>
          </a:p>
        </p:txBody>
      </p:sp>
      <p:sp>
        <p:nvSpPr>
          <p:cNvPr id="25611" name="Line 29"/>
          <p:cNvSpPr>
            <a:spLocks noChangeShapeType="1"/>
          </p:cNvSpPr>
          <p:nvPr/>
        </p:nvSpPr>
        <p:spPr bwMode="auto">
          <a:xfrm>
            <a:off x="4114800" y="1752600"/>
            <a:ext cx="2895600" cy="1447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28"/>
          <p:cNvSpPr txBox="1">
            <a:spLocks noChangeArrowheads="1"/>
          </p:cNvSpPr>
          <p:nvPr/>
        </p:nvSpPr>
        <p:spPr bwMode="auto">
          <a:xfrm>
            <a:off x="3048000" y="2590800"/>
            <a:ext cx="10287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Social Availability of Alcohol to Youth</a:t>
            </a:r>
            <a:endParaRPr lang="en-US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3" name="Text Box 27"/>
          <p:cNvSpPr txBox="1">
            <a:spLocks noChangeArrowheads="1"/>
          </p:cNvSpPr>
          <p:nvPr/>
        </p:nvSpPr>
        <p:spPr bwMode="auto">
          <a:xfrm>
            <a:off x="3962400" y="3467100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Drinking Beliefs</a:t>
            </a:r>
            <a:r>
              <a:rPr lang="en-US" sz="10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</a:t>
            </a:r>
            <a:endParaRPr lang="en-US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4" name="Text Box 26"/>
          <p:cNvSpPr txBox="1">
            <a:spLocks noChangeArrowheads="1"/>
          </p:cNvSpPr>
          <p:nvPr/>
        </p:nvSpPr>
        <p:spPr bwMode="auto">
          <a:xfrm>
            <a:off x="4191000" y="4495800"/>
            <a:ext cx="1143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Family, School, and Peer Influence</a:t>
            </a:r>
            <a:endParaRPr lang="en-US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5" name="Text Box 25"/>
          <p:cNvSpPr txBox="1">
            <a:spLocks noChangeArrowheads="1"/>
          </p:cNvSpPr>
          <p:nvPr/>
        </p:nvSpPr>
        <p:spPr bwMode="auto">
          <a:xfrm>
            <a:off x="4495800" y="5486400"/>
            <a:ext cx="137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Drinking Context</a:t>
            </a:r>
            <a:endParaRPr lang="en-US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6" name="Text Box 24"/>
          <p:cNvSpPr txBox="1">
            <a:spLocks noChangeArrowheads="1"/>
          </p:cNvSpPr>
          <p:nvPr/>
        </p:nvSpPr>
        <p:spPr bwMode="auto">
          <a:xfrm>
            <a:off x="5334000" y="1676400"/>
            <a:ext cx="800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Price</a:t>
            </a:r>
            <a:endParaRPr lang="en-US" b="1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7" name="Text Box 23"/>
          <p:cNvSpPr txBox="1">
            <a:spLocks noChangeArrowheads="1"/>
          </p:cNvSpPr>
          <p:nvPr/>
        </p:nvSpPr>
        <p:spPr bwMode="auto">
          <a:xfrm>
            <a:off x="762000" y="3886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Community Norms About Youth</a:t>
            </a:r>
            <a:endParaRPr lang="en-US" sz="1100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algn="ctr"/>
            <a:r>
              <a:rPr lang="en-US" sz="10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 Drinking</a:t>
            </a:r>
            <a:endParaRPr lang="en-US" b="1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18" name="Line 22"/>
          <p:cNvSpPr>
            <a:spLocks noChangeShapeType="1"/>
          </p:cNvSpPr>
          <p:nvPr/>
        </p:nvSpPr>
        <p:spPr bwMode="auto">
          <a:xfrm flipH="1" flipV="1">
            <a:off x="1447800" y="4724400"/>
            <a:ext cx="60960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21"/>
          <p:cNvSpPr>
            <a:spLocks noChangeShapeType="1"/>
          </p:cNvSpPr>
          <p:nvPr/>
        </p:nvSpPr>
        <p:spPr bwMode="auto">
          <a:xfrm>
            <a:off x="1447800" y="2895600"/>
            <a:ext cx="16764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620" name="AutoShape 20"/>
          <p:cNvCxnSpPr>
            <a:cxnSpLocks noChangeShapeType="1"/>
          </p:cNvCxnSpPr>
          <p:nvPr/>
        </p:nvCxnSpPr>
        <p:spPr bwMode="auto">
          <a:xfrm flipV="1">
            <a:off x="1600200" y="3605213"/>
            <a:ext cx="2362200" cy="5857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1" name="Line 19"/>
          <p:cNvSpPr>
            <a:spLocks noChangeShapeType="1"/>
          </p:cNvSpPr>
          <p:nvPr/>
        </p:nvSpPr>
        <p:spPr bwMode="auto">
          <a:xfrm>
            <a:off x="1219200" y="3200400"/>
            <a:ext cx="76200" cy="6858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18"/>
          <p:cNvSpPr>
            <a:spLocks noChangeShapeType="1"/>
          </p:cNvSpPr>
          <p:nvPr/>
        </p:nvSpPr>
        <p:spPr bwMode="auto">
          <a:xfrm flipV="1">
            <a:off x="1524000" y="3048000"/>
            <a:ext cx="800100" cy="7381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623" name="AutoShape 17"/>
          <p:cNvCxnSpPr>
            <a:cxnSpLocks noChangeShapeType="1"/>
          </p:cNvCxnSpPr>
          <p:nvPr/>
        </p:nvCxnSpPr>
        <p:spPr bwMode="auto">
          <a:xfrm rot="-5400000">
            <a:off x="2545556" y="4083844"/>
            <a:ext cx="1995488" cy="1143000"/>
          </a:xfrm>
          <a:prstGeom prst="curvedConnector3">
            <a:avLst>
              <a:gd name="adj1" fmla="val 49958"/>
            </a:avLst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Line 16"/>
          <p:cNvSpPr>
            <a:spLocks noChangeShapeType="1"/>
          </p:cNvSpPr>
          <p:nvPr/>
        </p:nvSpPr>
        <p:spPr bwMode="auto">
          <a:xfrm>
            <a:off x="1600200" y="4419600"/>
            <a:ext cx="2667000" cy="3048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15"/>
          <p:cNvSpPr>
            <a:spLocks noChangeShapeType="1"/>
          </p:cNvSpPr>
          <p:nvPr/>
        </p:nvSpPr>
        <p:spPr bwMode="auto">
          <a:xfrm>
            <a:off x="1600200" y="4648200"/>
            <a:ext cx="3048000" cy="9906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14"/>
          <p:cNvSpPr>
            <a:spLocks noChangeShapeType="1"/>
          </p:cNvSpPr>
          <p:nvPr/>
        </p:nvSpPr>
        <p:spPr bwMode="auto">
          <a:xfrm flipH="1" flipV="1">
            <a:off x="4610100" y="3733800"/>
            <a:ext cx="381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Line 13"/>
          <p:cNvSpPr>
            <a:spLocks noChangeShapeType="1"/>
          </p:cNvSpPr>
          <p:nvPr/>
        </p:nvSpPr>
        <p:spPr bwMode="auto">
          <a:xfrm flipV="1">
            <a:off x="5715000" y="3581400"/>
            <a:ext cx="1752600" cy="1905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12"/>
          <p:cNvSpPr>
            <a:spLocks noChangeShapeType="1"/>
          </p:cNvSpPr>
          <p:nvPr/>
        </p:nvSpPr>
        <p:spPr bwMode="auto">
          <a:xfrm flipV="1">
            <a:off x="5334000" y="3581400"/>
            <a:ext cx="1905000" cy="914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11"/>
          <p:cNvSpPr>
            <a:spLocks noChangeShapeType="1"/>
          </p:cNvSpPr>
          <p:nvPr/>
        </p:nvSpPr>
        <p:spPr bwMode="auto">
          <a:xfrm>
            <a:off x="4038600" y="2971800"/>
            <a:ext cx="2971800" cy="3810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10"/>
          <p:cNvSpPr>
            <a:spLocks noChangeShapeType="1"/>
          </p:cNvSpPr>
          <p:nvPr/>
        </p:nvSpPr>
        <p:spPr bwMode="auto">
          <a:xfrm flipV="1">
            <a:off x="4572000" y="2514600"/>
            <a:ext cx="685800" cy="9906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9"/>
          <p:cNvSpPr>
            <a:spLocks noChangeShapeType="1"/>
          </p:cNvSpPr>
          <p:nvPr/>
        </p:nvSpPr>
        <p:spPr bwMode="auto">
          <a:xfrm>
            <a:off x="5715000" y="1905000"/>
            <a:ext cx="1371600" cy="12192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5"/>
          <p:cNvSpPr>
            <a:spLocks noChangeShapeType="1"/>
          </p:cNvSpPr>
          <p:nvPr/>
        </p:nvSpPr>
        <p:spPr bwMode="auto">
          <a:xfrm flipV="1">
            <a:off x="5181600" y="3505200"/>
            <a:ext cx="1981200" cy="76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Line 4"/>
          <p:cNvSpPr>
            <a:spLocks noChangeShapeType="1"/>
          </p:cNvSpPr>
          <p:nvPr/>
        </p:nvSpPr>
        <p:spPr bwMode="auto">
          <a:xfrm flipV="1">
            <a:off x="4724400" y="3124200"/>
            <a:ext cx="457200" cy="152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Rectangle 39"/>
          <p:cNvSpPr>
            <a:spLocks noChangeArrowheads="1"/>
          </p:cNvSpPr>
          <p:nvPr/>
        </p:nvSpPr>
        <p:spPr bwMode="auto">
          <a:xfrm>
            <a:off x="152400" y="36513"/>
            <a:ext cx="5824538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Underage Drinking: </a:t>
            </a:r>
            <a:b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</a:br>
            <a:r>
              <a:rPr lang="en-US" sz="2800" b="1" dirty="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Basic Research</a:t>
            </a:r>
            <a:endParaRPr lang="en-US" sz="2800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  <a:p>
            <a:pPr eaLnBrk="0" hangingPunct="0"/>
            <a:endParaRPr lang="en-US" dirty="0">
              <a:solidFill>
                <a:srgbClr val="00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25635" name="Rectangle 51"/>
          <p:cNvSpPr>
            <a:spLocks noChangeArrowheads="1"/>
          </p:cNvSpPr>
          <p:nvPr/>
        </p:nvSpPr>
        <p:spPr bwMode="auto">
          <a:xfrm>
            <a:off x="304800" y="11890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36" name="Text Box 52"/>
          <p:cNvSpPr txBox="1">
            <a:spLocks noChangeArrowheads="1"/>
          </p:cNvSpPr>
          <p:nvPr/>
        </p:nvSpPr>
        <p:spPr bwMode="auto">
          <a:xfrm>
            <a:off x="1752600" y="5715000"/>
            <a:ext cx="1997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Alcohol Promotion (Advertising,  Point of Sale Promotion , Sponsorship of Community Events)</a:t>
            </a:r>
          </a:p>
        </p:txBody>
      </p:sp>
      <p:cxnSp>
        <p:nvCxnSpPr>
          <p:cNvPr id="25637" name="AutoShape 53"/>
          <p:cNvCxnSpPr>
            <a:cxnSpLocks noChangeShapeType="1"/>
          </p:cNvCxnSpPr>
          <p:nvPr/>
        </p:nvCxnSpPr>
        <p:spPr bwMode="auto">
          <a:xfrm flipV="1">
            <a:off x="3810000" y="3581400"/>
            <a:ext cx="3886200" cy="26368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8" name="AutoShape 57"/>
          <p:cNvCxnSpPr>
            <a:cxnSpLocks noChangeShapeType="1"/>
            <a:stCxn id="25617" idx="1"/>
            <a:endCxn id="25603" idx="1"/>
          </p:cNvCxnSpPr>
          <p:nvPr/>
        </p:nvCxnSpPr>
        <p:spPr bwMode="auto">
          <a:xfrm rot="10800000">
            <a:off x="533400" y="1600200"/>
            <a:ext cx="228600" cy="2743200"/>
          </a:xfrm>
          <a:prstGeom prst="curvedConnector3">
            <a:avLst>
              <a:gd name="adj1" fmla="val 200000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9" name="Text Box 58"/>
          <p:cNvSpPr txBox="1">
            <a:spLocks noChangeArrowheads="1"/>
          </p:cNvSpPr>
          <p:nvPr/>
        </p:nvSpPr>
        <p:spPr bwMode="auto">
          <a:xfrm>
            <a:off x="5867400" y="1524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0000"/>
                </a:solidFill>
              </a:rPr>
              <a:t>Evidence</a:t>
            </a:r>
            <a:r>
              <a:rPr lang="en-US" sz="1200" b="1">
                <a:solidFill>
                  <a:srgbClr val="0000FF"/>
                </a:solidFill>
              </a:rPr>
              <a:t>: Population Prevention Effects</a:t>
            </a:r>
          </a:p>
          <a:p>
            <a:pPr eaLnBrk="1" hangingPunct="1"/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25640" name="Line 59"/>
          <p:cNvSpPr>
            <a:spLocks noChangeShapeType="1"/>
          </p:cNvSpPr>
          <p:nvPr/>
        </p:nvSpPr>
        <p:spPr bwMode="auto">
          <a:xfrm>
            <a:off x="6934200" y="685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Line 61"/>
          <p:cNvSpPr>
            <a:spLocks noChangeShapeType="1"/>
          </p:cNvSpPr>
          <p:nvPr/>
        </p:nvSpPr>
        <p:spPr bwMode="auto">
          <a:xfrm>
            <a:off x="6858000" y="457200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Line 62"/>
          <p:cNvSpPr>
            <a:spLocks noChangeShapeType="1"/>
          </p:cNvSpPr>
          <p:nvPr/>
        </p:nvSpPr>
        <p:spPr bwMode="auto">
          <a:xfrm>
            <a:off x="7010400" y="914400"/>
            <a:ext cx="457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63"/>
          <p:cNvSpPr>
            <a:spLocks noChangeShapeType="1"/>
          </p:cNvSpPr>
          <p:nvPr/>
        </p:nvSpPr>
        <p:spPr bwMode="auto">
          <a:xfrm>
            <a:off x="7010400" y="114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Text Box 64"/>
          <p:cNvSpPr txBox="1">
            <a:spLocks noChangeArrowheads="1"/>
          </p:cNvSpPr>
          <p:nvPr/>
        </p:nvSpPr>
        <p:spPr bwMode="auto">
          <a:xfrm>
            <a:off x="7467600" y="304800"/>
            <a:ext cx="5937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Strong</a:t>
            </a:r>
          </a:p>
        </p:txBody>
      </p:sp>
      <p:sp>
        <p:nvSpPr>
          <p:cNvPr id="25645" name="Text Box 65"/>
          <p:cNvSpPr txBox="1">
            <a:spLocks noChangeArrowheads="1"/>
          </p:cNvSpPr>
          <p:nvPr/>
        </p:nvSpPr>
        <p:spPr bwMode="auto">
          <a:xfrm>
            <a:off x="7467600" y="533400"/>
            <a:ext cx="747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Moderate</a:t>
            </a:r>
          </a:p>
        </p:txBody>
      </p:sp>
      <p:sp>
        <p:nvSpPr>
          <p:cNvPr id="25646" name="Text Box 66"/>
          <p:cNvSpPr txBox="1">
            <a:spLocks noChangeArrowheads="1"/>
          </p:cNvSpPr>
          <p:nvPr/>
        </p:nvSpPr>
        <p:spPr bwMode="auto">
          <a:xfrm>
            <a:off x="7467600" y="762000"/>
            <a:ext cx="167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Low (target group only)</a:t>
            </a:r>
          </a:p>
        </p:txBody>
      </p:sp>
      <p:sp>
        <p:nvSpPr>
          <p:cNvPr id="25647" name="Text Box 67"/>
          <p:cNvSpPr txBox="1">
            <a:spLocks noChangeArrowheads="1"/>
          </p:cNvSpPr>
          <p:nvPr/>
        </p:nvSpPr>
        <p:spPr bwMode="auto">
          <a:xfrm>
            <a:off x="7467600" y="9906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b="1">
                <a:solidFill>
                  <a:srgbClr val="000000"/>
                </a:solidFill>
              </a:rPr>
              <a:t>None (no target or population)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92099-0E9C-4E97-A662-FAFDBD913023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04" grpId="0" animBg="1"/>
      <p:bldP spid="25605" grpId="0" animBg="1"/>
      <p:bldP spid="25606" grpId="0"/>
      <p:bldP spid="25607" grpId="0" animBg="1"/>
      <p:bldP spid="25611" grpId="0" animBg="1"/>
      <p:bldP spid="25612" grpId="0"/>
      <p:bldP spid="25613" grpId="0"/>
      <p:bldP spid="25614" grpId="0"/>
      <p:bldP spid="25615" grpId="0"/>
      <p:bldP spid="25616" grpId="0"/>
      <p:bldP spid="25617" grpId="0"/>
      <p:bldP spid="25618" grpId="0" animBg="1"/>
      <p:bldP spid="25619" grpId="0" animBg="1"/>
      <p:bldP spid="25621" grpId="0" animBg="1"/>
      <p:bldP spid="25622" grpId="0" animBg="1"/>
      <p:bldP spid="25624" grpId="0" animBg="1"/>
      <p:bldP spid="25625" grpId="0" animBg="1"/>
      <p:bldP spid="25626" grpId="0" animBg="1"/>
      <p:bldP spid="25627" grpId="0" animBg="1"/>
      <p:bldP spid="25628" grpId="0" animBg="1"/>
      <p:bldP spid="25629" grpId="0" animBg="1"/>
      <p:bldP spid="25630" grpId="0" animBg="1"/>
      <p:bldP spid="25631" grpId="0" animBg="1"/>
      <p:bldP spid="25632" grpId="0" animBg="1"/>
      <p:bldP spid="25633" grpId="0" animBg="1"/>
      <p:bldP spid="256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" name="Picture 2" descr="C:\Users\saltz\Documents\SPF SIG Grant\Presentations\ADP Statewide Trng 812\Logic Model Underage Drinking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"/>
            <a:ext cx="9144000" cy="68630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Callout 3"/>
          <p:cNvSpPr/>
          <p:nvPr/>
        </p:nvSpPr>
        <p:spPr>
          <a:xfrm>
            <a:off x="1640840" y="1036955"/>
            <a:ext cx="1234440" cy="819150"/>
          </a:xfrm>
          <a:prstGeom prst="wedgeEllipseCallout">
            <a:avLst/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Decoy</a:t>
            </a:r>
            <a:b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Operations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3030220" y="478790"/>
            <a:ext cx="1234440" cy="819150"/>
          </a:xfrm>
          <a:prstGeom prst="wedgeEllipseCallout">
            <a:avLst>
              <a:gd name="adj1" fmla="val 2255"/>
              <a:gd name="adj2" fmla="val 76997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Reward &amp;</a:t>
            </a:r>
            <a:b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Reminder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60960" y="3295650"/>
            <a:ext cx="1234440" cy="819150"/>
          </a:xfrm>
          <a:prstGeom prst="wedgeEllipseCallout">
            <a:avLst>
              <a:gd name="adj1" fmla="val 18083"/>
              <a:gd name="adj2" fmla="val -59440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Social Host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Liability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3980180" y="1975485"/>
            <a:ext cx="1234440" cy="902335"/>
          </a:xfrm>
          <a:prstGeom prst="wedgeEllipseCallout">
            <a:avLst>
              <a:gd name="adj1" fmla="val -58351"/>
              <a:gd name="adj2" fmla="val 40693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Nuisance Party Patrols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7696200" y="3288665"/>
            <a:ext cx="1371600" cy="902335"/>
          </a:xfrm>
          <a:prstGeom prst="wedgeEllipseCallout">
            <a:avLst>
              <a:gd name="adj1" fmla="val -41159"/>
              <a:gd name="adj2" fmla="val -95769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DUI 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</a:b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Enforcement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4502785" y="716280"/>
            <a:ext cx="1234440" cy="901700"/>
          </a:xfrm>
          <a:prstGeom prst="wedgeEllipseCallout">
            <a:avLst>
              <a:gd name="adj1" fmla="val -59313"/>
              <a:gd name="adj2" fmla="val 78447"/>
            </a:avLst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Retail Serving Practices</a:t>
            </a:r>
          </a:p>
        </p:txBody>
      </p:sp>
    </p:spTree>
    <p:extLst>
      <p:ext uri="{BB962C8B-B14F-4D97-AF65-F5344CB8AC3E}">
        <p14:creationId xmlns:p14="http://schemas.microsoft.com/office/powerpoint/2010/main" val="1403227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3" name="Picture 2" descr="C:\Users\saltz\Documents\SPF SIG Grant\Harold's materials\Logic Model DU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" y="98107"/>
            <a:ext cx="8874760" cy="66617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6896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Picture 2" descr="C:\Users\saltz\Documents\SPF SIG Grant\Harold's materials\Logic Model DUI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" y="98107"/>
            <a:ext cx="8874760" cy="66617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Callout 3"/>
          <p:cNvSpPr/>
          <p:nvPr/>
        </p:nvSpPr>
        <p:spPr>
          <a:xfrm>
            <a:off x="2840990" y="2129790"/>
            <a:ext cx="1234440" cy="901700"/>
          </a:xfrm>
          <a:prstGeom prst="wedgeEllipseCallout">
            <a:avLst>
              <a:gd name="adj1" fmla="val -35263"/>
              <a:gd name="adj2" fmla="val -83543"/>
            </a:avLst>
          </a:prstGeom>
          <a:solidFill>
            <a:schemeClr val="accent5">
              <a:lumMod val="9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latin typeface="Calibri"/>
                <a:ea typeface="Calibri"/>
                <a:cs typeface="Times New Roman"/>
              </a:rPr>
              <a:t>Retail Serving Practices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3030855" y="763905"/>
            <a:ext cx="1388745" cy="902335"/>
          </a:xfrm>
          <a:prstGeom prst="wedgeEllipseCallout">
            <a:avLst>
              <a:gd name="adj1" fmla="val 49821"/>
              <a:gd name="adj2" fmla="val 45957"/>
            </a:avLst>
          </a:prstGeom>
          <a:solidFill>
            <a:schemeClr val="accent5">
              <a:lumMod val="9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latin typeface="Calibri"/>
                <a:ea typeface="Calibri"/>
                <a:cs typeface="Times New Roman"/>
              </a:rPr>
              <a:t>DUI </a:t>
            </a:r>
            <a:br>
              <a:rPr lang="en-US" sz="11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1100" b="1" dirty="0">
                <a:effectLst/>
                <a:latin typeface="Calibri"/>
                <a:ea typeface="Calibri"/>
                <a:cs typeface="Times New Roman"/>
              </a:rPr>
              <a:t>Enforcement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157480" y="3032125"/>
            <a:ext cx="1234440" cy="902335"/>
          </a:xfrm>
          <a:prstGeom prst="wedgeEllipseCallout">
            <a:avLst>
              <a:gd name="adj1" fmla="val 87873"/>
              <a:gd name="adj2" fmla="val 39377"/>
            </a:avLst>
          </a:prstGeom>
          <a:solidFill>
            <a:schemeClr val="accent5">
              <a:lumMod val="9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effectLst/>
                <a:latin typeface="Calibri"/>
                <a:ea typeface="Calibri"/>
                <a:cs typeface="Times New Roman"/>
              </a:rPr>
              <a:t>Nuisance Party Patrols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520315" y="3448050"/>
            <a:ext cx="1234440" cy="819150"/>
          </a:xfrm>
          <a:prstGeom prst="wedgeEllipseCallout">
            <a:avLst>
              <a:gd name="adj1" fmla="val -92049"/>
              <a:gd name="adj2" fmla="val -27621"/>
            </a:avLst>
          </a:prstGeom>
          <a:solidFill>
            <a:schemeClr val="accent5">
              <a:lumMod val="90000"/>
            </a:scheme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18900000" sx="106000" sy="106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>
                <a:effectLst/>
                <a:latin typeface="Calibri"/>
                <a:ea typeface="Calibri"/>
                <a:cs typeface="Times New Roman"/>
              </a:rPr>
              <a:t>Social Host</a:t>
            </a:r>
            <a:br>
              <a:rPr lang="en-US" sz="1100" b="1">
                <a:effectLst/>
                <a:latin typeface="Calibri"/>
                <a:ea typeface="Calibri"/>
                <a:cs typeface="Times New Roman"/>
              </a:rPr>
            </a:br>
            <a:r>
              <a:rPr lang="en-US" sz="1100" b="1">
                <a:effectLst/>
                <a:latin typeface="Calibri"/>
                <a:ea typeface="Calibri"/>
                <a:cs typeface="Times New Roman"/>
              </a:rPr>
              <a:t>Liability</a:t>
            </a:r>
          </a:p>
        </p:txBody>
      </p:sp>
    </p:spTree>
    <p:extLst>
      <p:ext uri="{BB962C8B-B14F-4D97-AF65-F5344CB8AC3E}">
        <p14:creationId xmlns:p14="http://schemas.microsoft.com/office/powerpoint/2010/main" val="229882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83" y="457200"/>
            <a:ext cx="8760835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46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BE4E1-6435-4AD9-8EAA-E8070F99032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533400"/>
            <a:ext cx="8645055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167098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On-screen Show (4:3)</PresentationFormat>
  <Paragraphs>156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7_Default Design</vt:lpstr>
      <vt:lpstr>State Incentive Grant (SPF SIG) City of Redlands 2nd Planning Meeting</vt:lpstr>
      <vt:lpstr>Introductions</vt:lpstr>
      <vt:lpstr>Overview of the Day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Action Plan Considerations</vt:lpstr>
      <vt:lpstr>PowerPoint Presentation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2011-02-15T18:40:31Z</dcterms:created>
  <dcterms:modified xsi:type="dcterms:W3CDTF">2016-09-28T22:08:07Z</dcterms:modified>
</cp:coreProperties>
</file>